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833" r:id="rId6"/>
    <p:sldMasterId id="2147483944" r:id="rId7"/>
    <p:sldMasterId id="2147483968" r:id="rId8"/>
  </p:sldMasterIdLst>
  <p:notesMasterIdLst>
    <p:notesMasterId r:id="rId54"/>
  </p:notesMasterIdLst>
  <p:handoutMasterIdLst>
    <p:handoutMasterId r:id="rId55"/>
  </p:handoutMasterIdLst>
  <p:sldIdLst>
    <p:sldId id="442" r:id="rId9"/>
    <p:sldId id="457" r:id="rId10"/>
    <p:sldId id="428" r:id="rId11"/>
    <p:sldId id="455" r:id="rId12"/>
    <p:sldId id="458" r:id="rId13"/>
    <p:sldId id="561" r:id="rId14"/>
    <p:sldId id="562" r:id="rId15"/>
    <p:sldId id="566" r:id="rId16"/>
    <p:sldId id="567" r:id="rId17"/>
    <p:sldId id="571" r:id="rId18"/>
    <p:sldId id="568" r:id="rId19"/>
    <p:sldId id="569" r:id="rId20"/>
    <p:sldId id="570" r:id="rId21"/>
    <p:sldId id="543" r:id="rId22"/>
    <p:sldId id="563" r:id="rId23"/>
    <p:sldId id="432" r:id="rId24"/>
    <p:sldId id="564" r:id="rId25"/>
    <p:sldId id="565" r:id="rId26"/>
    <p:sldId id="545" r:id="rId27"/>
    <p:sldId id="548" r:id="rId28"/>
    <p:sldId id="551" r:id="rId29"/>
    <p:sldId id="550" r:id="rId30"/>
    <p:sldId id="557" r:id="rId31"/>
    <p:sldId id="558" r:id="rId32"/>
    <p:sldId id="559" r:id="rId33"/>
    <p:sldId id="552" r:id="rId34"/>
    <p:sldId id="572" r:id="rId35"/>
    <p:sldId id="549" r:id="rId36"/>
    <p:sldId id="577" r:id="rId37"/>
    <p:sldId id="573" r:id="rId38"/>
    <p:sldId id="574" r:id="rId39"/>
    <p:sldId id="579" r:id="rId40"/>
    <p:sldId id="580" r:id="rId41"/>
    <p:sldId id="578" r:id="rId42"/>
    <p:sldId id="582" r:id="rId43"/>
    <p:sldId id="583" r:id="rId44"/>
    <p:sldId id="585" r:id="rId45"/>
    <p:sldId id="584" r:id="rId46"/>
    <p:sldId id="586" r:id="rId47"/>
    <p:sldId id="590" r:id="rId48"/>
    <p:sldId id="591" r:id="rId49"/>
    <p:sldId id="587" r:id="rId50"/>
    <p:sldId id="589" r:id="rId51"/>
    <p:sldId id="490" r:id="rId52"/>
    <p:sldId id="439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175"/>
    <a:srgbClr val="008CFF"/>
    <a:srgbClr val="38A5FF"/>
    <a:srgbClr val="2DA0FF"/>
    <a:srgbClr val="328EFF"/>
    <a:srgbClr val="2F7CDD"/>
    <a:srgbClr val="D5D5DC"/>
    <a:srgbClr val="FFFFFF"/>
    <a:srgbClr val="063F34"/>
    <a:srgbClr val="192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0" autoAdjust="0"/>
    <p:restoredTop sz="99829" autoAdjust="0"/>
  </p:normalViewPr>
  <p:slideViewPr>
    <p:cSldViewPr snapToGrid="0">
      <p:cViewPr varScale="1">
        <p:scale>
          <a:sx n="151" d="100"/>
          <a:sy n="151" d="100"/>
        </p:scale>
        <p:origin x="192" y="138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62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5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8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95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9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1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5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4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4881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74313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004505F-EF06-4528-A1CD-73A5DCC47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2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40" y="2103120"/>
            <a:ext cx="1161286" cy="967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57" y="2442480"/>
            <a:ext cx="193337" cy="158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6" y="2935584"/>
            <a:ext cx="190055" cy="1473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72" y="2674317"/>
            <a:ext cx="187123" cy="1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hape 153"/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rgbClr val="37374C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3" name="Shape 155"/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rgbClr val="37374C"/>
                </a:solidFill>
              </a:rPr>
              <a:t>Copyright © 2018 CA. All rights reserved.</a:t>
            </a:r>
            <a:endParaRPr sz="800" dirty="0">
              <a:solidFill>
                <a:srgbClr val="37374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46" y="4390707"/>
            <a:ext cx="342716" cy="2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91" r:id="rId9"/>
    <p:sldLayoutId id="2147483784" r:id="rId10"/>
    <p:sldLayoutId id="2147483813" r:id="rId11"/>
    <p:sldLayoutId id="2147483783" r:id="rId12"/>
    <p:sldLayoutId id="2147483782" r:id="rId13"/>
    <p:sldLayoutId id="2147483886" r:id="rId14"/>
    <p:sldLayoutId id="2147483785" r:id="rId15"/>
    <p:sldLayoutId id="2147483786" r:id="rId16"/>
    <p:sldLayoutId id="2147483919" r:id="rId17"/>
    <p:sldLayoutId id="2147483889" r:id="rId18"/>
    <p:sldLayoutId id="2147483888" r:id="rId19"/>
    <p:sldLayoutId id="2147483887" r:id="rId20"/>
    <p:sldLayoutId id="2147483943" r:id="rId21"/>
    <p:sldLayoutId id="2147483655" r:id="rId22"/>
    <p:sldLayoutId id="214748389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1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r" defTabSz="457200" rtl="1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r" defTabSz="457200" rtl="1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r" defTabSz="457200" rtl="1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r" defTabSz="457200" rtl="1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r" defTabSz="457200" rtl="1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ops.ca.com/display/CIS142/Api+Contex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ops.ca.com/display/CIS142/Prop+Contex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Franco@ca.com" TargetMode="Externa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47669" y="2007095"/>
            <a:ext cx="8167461" cy="84023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  <a:sym typeface="Arial"/>
              </a:rPr>
              <a:t>Identity Portal Forms</a:t>
            </a:r>
            <a:endParaRPr lang="en-US" dirty="0">
              <a:sym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638" y="3593886"/>
            <a:ext cx="6456116" cy="360163"/>
          </a:xfrm>
        </p:spPr>
        <p:txBody>
          <a:bodyPr/>
          <a:lstStyle/>
          <a:p>
            <a:pPr algn="l" rtl="0"/>
            <a:r>
              <a:rPr lang="en-US" dirty="0"/>
              <a:t>August 2018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 rtl="0"/>
            <a:r>
              <a:rPr lang="en-US" dirty="0"/>
              <a:t>David Franco, Sr Software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A43BA-E9ED-4EE1-8E4F-93A658307F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46061"/>
            <a:ext cx="7207250" cy="34940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2902345" y="2127249"/>
            <a:ext cx="2882505" cy="2019301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My Requests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A793DD-6345-4CAC-8613-54E9E83B4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26743"/>
            <a:ext cx="7188200" cy="3474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3022995" y="2770620"/>
            <a:ext cx="2653905" cy="747280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Approval Tasks – Request Information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7CD94-9121-4187-939D-778ED7EE4D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49" y="1220662"/>
            <a:ext cx="7209421" cy="34675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2946795" y="2286000"/>
            <a:ext cx="2793605" cy="673100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Approval Tasks – Process Information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578A58-8F3B-47C9-8151-CFAF1C1D131C}"/>
              </a:ext>
            </a:extLst>
          </p:cNvPr>
          <p:cNvSpPr/>
          <p:nvPr/>
        </p:nvSpPr>
        <p:spPr>
          <a:xfrm>
            <a:off x="7660640" y="1550972"/>
            <a:ext cx="1451610" cy="238602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r>
              <a:rPr lang="en-US" sz="1050" dirty="0"/>
              <a:t>The form in the Process Information tab is “alive”, unlike the form displayed in the Request Information tab which is not editable.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106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FD8091-5EE7-4ABF-8AEF-449194BA8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236312"/>
            <a:ext cx="5791200" cy="34455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679845" y="1479550"/>
            <a:ext cx="4628755" cy="2889250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Self Registration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809038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703927"/>
            <a:ext cx="8313137" cy="2086725"/>
          </a:xfrm>
        </p:spPr>
        <p:txBody>
          <a:bodyPr/>
          <a:lstStyle/>
          <a:p>
            <a:r>
              <a:rPr lang="en-US" dirty="0"/>
              <a:t>Form Properties, Types and Options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types, different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177460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97" y="2010057"/>
            <a:ext cx="1190873" cy="892840"/>
          </a:xfrm>
          <a:prstGeom prst="rect">
            <a:avLst/>
          </a:prstGeom>
        </p:spPr>
      </p:pic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5633" y="2905588"/>
            <a:ext cx="2129941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Label and Reference Name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6223" y="3146343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The property’s Label is its display name. Reference Name is its inner name that lives in the form context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577FF1-1B62-4F0B-97ED-0357BCD66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DF3567-069C-4C39-A041-275675DBB540}"/>
              </a:ext>
            </a:extLst>
          </p:cNvPr>
          <p:cNvSpPr/>
          <p:nvPr/>
        </p:nvSpPr>
        <p:spPr>
          <a:xfrm>
            <a:off x="4020958" y="3218582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021B92-2F56-4E19-95A8-EE1E713F4A47}"/>
              </a:ext>
            </a:extLst>
          </p:cNvPr>
          <p:cNvSpPr/>
          <p:nvPr/>
        </p:nvSpPr>
        <p:spPr>
          <a:xfrm>
            <a:off x="4020958" y="1621510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BAD88E4E-D686-4448-A102-E0DA8D0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78952" y="2869556"/>
            <a:ext cx="1737360" cy="2823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Target Name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106912" y="3107116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The name of backend attribute the property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Graphic 13" descr="Bullseye">
            <a:extLst>
              <a:ext uri="{FF2B5EF4-FFF2-40B4-BE49-F238E27FC236}">
                <a16:creationId xmlns:a16="http://schemas.microsoft.com/office/drawing/2014/main" id="{3D8E4E9C-A7D4-42E9-BF5B-7ACAA2698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292" y="2041556"/>
            <a:ext cx="828000" cy="82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AB045-E1EB-4E31-ABAC-F7A02D21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B579FA-0C17-45D8-AA0C-BB09945CBC78}"/>
              </a:ext>
            </a:extLst>
          </p:cNvPr>
          <p:cNvSpPr/>
          <p:nvPr/>
        </p:nvSpPr>
        <p:spPr>
          <a:xfrm>
            <a:off x="4020958" y="2828010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40C8C459-FBCC-4318-A95C-A11D4EDA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14599" y="287820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Default Value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43491" y="308250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Whenever the property has no other value, the default value is submitted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Graphic 15" descr="Pencil">
            <a:extLst>
              <a:ext uri="{FF2B5EF4-FFF2-40B4-BE49-F238E27FC236}">
                <a16:creationId xmlns:a16="http://schemas.microsoft.com/office/drawing/2014/main" id="{B70D6332-B7EC-412E-9C77-5E2E05EF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279" y="2016156"/>
            <a:ext cx="828000" cy="82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D4BECB-CE17-4A80-96F2-99A2C4AB2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FF19B-C6CC-4BF3-90EC-06A5240DFFE1}"/>
              </a:ext>
            </a:extLst>
          </p:cNvPr>
          <p:cNvSpPr/>
          <p:nvPr/>
        </p:nvSpPr>
        <p:spPr>
          <a:xfrm>
            <a:off x="4020958" y="3615410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92698E33-8FD0-4EE6-ADDF-CE5C5CE9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690" y="1929879"/>
            <a:ext cx="1426669" cy="1069625"/>
          </a:xfrm>
          <a:prstGeom prst="rect">
            <a:avLst/>
          </a:prstGeom>
        </p:spPr>
      </p:pic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28630" y="2878205"/>
            <a:ext cx="1737360" cy="2823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Display Options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0086" y="3081716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Mandatory, Read Only or Hidden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CEE6C-9811-4F71-82E5-00D7F563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3DFF6A-9708-4071-A1F8-3C542078A421}"/>
              </a:ext>
            </a:extLst>
          </p:cNvPr>
          <p:cNvSpPr/>
          <p:nvPr/>
        </p:nvSpPr>
        <p:spPr>
          <a:xfrm>
            <a:off x="4014608" y="4129760"/>
            <a:ext cx="3249792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8AA6C0B-FDF8-41A8-A2AD-4CCDE2F2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Display </a:t>
            </a:r>
            <a:r>
              <a:rPr lang="en-US" sz="2400" dirty="0">
                <a:sym typeface="Arial"/>
              </a:rPr>
              <a:t>types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Define the behavior and display of the property</a:t>
            </a:r>
          </a:p>
          <a:p>
            <a:pPr algn="l" rtl="0"/>
            <a:r>
              <a:rPr lang="en-US" sz="1800" dirty="0"/>
              <a:t>Single-value vs Multi-value</a:t>
            </a:r>
          </a:p>
          <a:p>
            <a:pPr algn="l" rtl="0"/>
            <a:r>
              <a:rPr lang="en-US" sz="1800" dirty="0"/>
              <a:t>Different property types have different options and validations capabilities</a:t>
            </a:r>
          </a:p>
          <a:p>
            <a:pPr algn="l" rtl="0"/>
            <a:r>
              <a:rPr lang="en-US" sz="1800" dirty="0"/>
              <a:t>Few property types enforce a specific server type (e.g. Message is always Internal)</a:t>
            </a:r>
          </a:p>
        </p:txBody>
      </p:sp>
    </p:spTree>
    <p:extLst>
      <p:ext uri="{BB962C8B-B14F-4D97-AF65-F5344CB8AC3E}">
        <p14:creationId xmlns:p14="http://schemas.microsoft.com/office/powerpoint/2010/main" val="2383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What are forms in identity portal?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Where do we see forms in identity Portal?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Form properties types and options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Handlers and API / prop context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4"/>
          </p:nvPr>
        </p:nvSpPr>
        <p:spPr>
          <a:xfrm>
            <a:off x="441027" y="2963881"/>
            <a:ext cx="8230215" cy="411480"/>
          </a:xfrm>
        </p:spPr>
        <p:txBody>
          <a:bodyPr/>
          <a:lstStyle/>
          <a:p>
            <a:r>
              <a:rPr lang="en-US" dirty="0"/>
              <a:t>Plugins and service actions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2" name="Pentagon 14"/>
          <p:cNvSpPr/>
          <p:nvPr/>
        </p:nvSpPr>
        <p:spPr>
          <a:xfrm>
            <a:off x="441027" y="902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1</a:t>
            </a:r>
          </a:p>
        </p:txBody>
      </p:sp>
      <p:sp>
        <p:nvSpPr>
          <p:cNvPr id="23" name="Pentagon 14"/>
          <p:cNvSpPr/>
          <p:nvPr/>
        </p:nvSpPr>
        <p:spPr>
          <a:xfrm>
            <a:off x="441027" y="1386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2</a:t>
            </a:r>
          </a:p>
        </p:txBody>
      </p:sp>
      <p:sp>
        <p:nvSpPr>
          <p:cNvPr id="24" name="Pentagon 14"/>
          <p:cNvSpPr/>
          <p:nvPr/>
        </p:nvSpPr>
        <p:spPr>
          <a:xfrm>
            <a:off x="441027" y="1916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3</a:t>
            </a:r>
          </a:p>
        </p:txBody>
      </p:sp>
      <p:sp>
        <p:nvSpPr>
          <p:cNvPr id="25" name="Pentagon 14"/>
          <p:cNvSpPr/>
          <p:nvPr/>
        </p:nvSpPr>
        <p:spPr>
          <a:xfrm>
            <a:off x="441027" y="2444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4</a:t>
            </a:r>
          </a:p>
        </p:txBody>
      </p:sp>
      <p:sp>
        <p:nvSpPr>
          <p:cNvPr id="26" name="Pentagon 14"/>
          <p:cNvSpPr/>
          <p:nvPr/>
        </p:nvSpPr>
        <p:spPr>
          <a:xfrm>
            <a:off x="441027" y="2964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5</a:t>
            </a:r>
          </a:p>
        </p:txBody>
      </p:sp>
      <p:sp>
        <p:nvSpPr>
          <p:cNvPr id="27" name="Pentagon 14"/>
          <p:cNvSpPr/>
          <p:nvPr/>
        </p:nvSpPr>
        <p:spPr>
          <a:xfrm>
            <a:off x="441027" y="3496597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9D706-B2ED-411D-A874-6A6CA3E1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8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Server </a:t>
            </a:r>
            <a:r>
              <a:rPr lang="en-US" sz="2400" dirty="0">
                <a:sym typeface="Arial"/>
              </a:rPr>
              <a:t>types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Define the server logic of the property</a:t>
            </a:r>
          </a:p>
          <a:p>
            <a:pPr algn="l" rtl="0"/>
            <a:r>
              <a:rPr lang="en-US" sz="1800" dirty="0"/>
              <a:t>Default server type is String – the value will be submitted as is</a:t>
            </a:r>
          </a:p>
          <a:p>
            <a:pPr algn="l" rtl="0"/>
            <a:r>
              <a:rPr lang="en-US" sz="1800" dirty="0"/>
              <a:t>The Hidden server type is special – it allows to submit values that will be generated on runtime by the server</a:t>
            </a:r>
          </a:p>
          <a:p>
            <a:pPr algn="l" rtl="0"/>
            <a:r>
              <a:rPr lang="en-US" sz="1800" dirty="0"/>
              <a:t>Internal property is not submitted to the backend system</a:t>
            </a:r>
          </a:p>
        </p:txBody>
      </p:sp>
    </p:spTree>
    <p:extLst>
      <p:ext uri="{BB962C8B-B14F-4D97-AF65-F5344CB8AC3E}">
        <p14:creationId xmlns:p14="http://schemas.microsoft.com/office/powerpoint/2010/main" val="4633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809038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703927"/>
            <a:ext cx="8313137" cy="2086725"/>
          </a:xfrm>
        </p:spPr>
        <p:txBody>
          <a:bodyPr/>
          <a:lstStyle/>
          <a:p>
            <a:r>
              <a:rPr lang="en-US" dirty="0"/>
              <a:t>Handlers and API / Prop Context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Doing some magic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26731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8B5A81-EEAA-4683-8398-EB335C953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4" t="8452" r="19647" b="7179"/>
          <a:stretch/>
        </p:blipFill>
        <p:spPr>
          <a:xfrm>
            <a:off x="7031099" y="2023040"/>
            <a:ext cx="1735755" cy="1910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The form handlers enable you to use JavaScript code to control the behavior of the form</a:t>
            </a:r>
          </a:p>
          <a:p>
            <a:pPr algn="l" rtl="0"/>
            <a:r>
              <a:rPr lang="en-US" sz="1800" dirty="0"/>
              <a:t>Each property has three handlers: Initialization, Change </a:t>
            </a:r>
            <a:br>
              <a:rPr lang="en-US" sz="1800" dirty="0"/>
            </a:br>
            <a:r>
              <a:rPr lang="en-US" sz="1800" dirty="0"/>
              <a:t>and Validation</a:t>
            </a:r>
          </a:p>
          <a:p>
            <a:pPr algn="l" rtl="0"/>
            <a:r>
              <a:rPr lang="en-US" sz="1800" dirty="0"/>
              <a:t>All handlers are injected with the ‘api’ context and ‘prop’ context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Handlers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14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8B5A81-EEAA-4683-8398-EB335C953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4" t="8452" r="19647" b="7179"/>
          <a:stretch/>
        </p:blipFill>
        <p:spPr>
          <a:xfrm>
            <a:off x="7031099" y="2023040"/>
            <a:ext cx="1735755" cy="1910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Initialization handler is executed only once, when the form is loaded</a:t>
            </a:r>
          </a:p>
          <a:p>
            <a:pPr algn="l" rtl="0"/>
            <a:r>
              <a:rPr lang="en-US" sz="1800" dirty="0"/>
              <a:t>Change handler will be executed every time the value of the </a:t>
            </a:r>
            <a:br>
              <a:rPr lang="en-US" sz="1800" dirty="0"/>
            </a:br>
            <a:r>
              <a:rPr lang="en-US" sz="1800" dirty="0"/>
              <a:t>property changes</a:t>
            </a:r>
          </a:p>
          <a:p>
            <a:pPr algn="l" rtl="0"/>
            <a:r>
              <a:rPr lang="en-US" sz="1800" dirty="0"/>
              <a:t>Validation handler is executed when the form is submitted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Handlers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The ‘api’ context exposes several methods that are useful when developing the handlers code logic</a:t>
            </a:r>
            <a:endParaRPr lang="en-US" sz="1400" dirty="0"/>
          </a:p>
          <a:p>
            <a:pPr algn="l" rtl="0"/>
            <a:r>
              <a:rPr lang="en-US" sz="1800" dirty="0"/>
              <a:t>These methods allow:</a:t>
            </a:r>
          </a:p>
          <a:p>
            <a:pPr lvl="1" algn="l" rtl="0"/>
            <a:r>
              <a:rPr lang="en-US" sz="1400" dirty="0"/>
              <a:t>Retrieving information regarding the request context in which the form is loaded</a:t>
            </a:r>
          </a:p>
          <a:p>
            <a:pPr lvl="1" algn="l" rtl="0"/>
            <a:r>
              <a:rPr lang="en-US" sz="1400" dirty="0"/>
              <a:t>Executing Plugins and Service Actions</a:t>
            </a:r>
          </a:p>
          <a:p>
            <a:pPr lvl="1" algn="l" rtl="0"/>
            <a:r>
              <a:rPr lang="en-US" sz="1400" dirty="0"/>
              <a:t>Retrieving the locale of the system</a:t>
            </a:r>
          </a:p>
          <a:p>
            <a:pPr lvl="1" algn="l" rtl="0"/>
            <a:r>
              <a:rPr lang="en-US" sz="1400" dirty="0"/>
              <a:t>Reading data from other properties on the form and manipulate them</a:t>
            </a:r>
          </a:p>
          <a:p>
            <a:pPr lvl="1" algn="l" rtl="0"/>
            <a:endParaRPr lang="en-US" sz="14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API Context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8C33C3A9-886A-4E59-B817-F4A2B1C7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0" y="7866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API Context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8D81F-BBF0-4534-9C75-97BC06935662}"/>
              </a:ext>
            </a:extLst>
          </p:cNvPr>
          <p:cNvSpPr/>
          <p:nvPr/>
        </p:nvSpPr>
        <p:spPr>
          <a:xfrm>
            <a:off x="5968268" y="4176742"/>
            <a:ext cx="2152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https://docops.ca.com/display/CIS142/Api+Context</a:t>
            </a:r>
            <a:endParaRPr lang="he-IL" sz="1200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A690FE5-7F5B-4126-8916-BE12CDDC91EE}"/>
              </a:ext>
            </a:extLst>
          </p:cNvPr>
          <p:cNvSpPr txBox="1">
            <a:spLocks/>
          </p:cNvSpPr>
          <p:nvPr/>
        </p:nvSpPr>
        <p:spPr>
          <a:xfrm>
            <a:off x="76486" y="1544533"/>
            <a:ext cx="8044775" cy="30430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r" defTabSz="457200" rtl="1" eaLnBrk="1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r" defTabSz="457200" rtl="1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api.getProp </a:t>
            </a:r>
            <a:r>
              <a:rPr lang="en-US" sz="1400" dirty="0"/>
              <a:t>– fetches another property on the same form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 err="1"/>
              <a:t>api.getReuqester</a:t>
            </a:r>
            <a:r>
              <a:rPr lang="en-US" sz="1400" i="1" dirty="0"/>
              <a:t> </a:t>
            </a:r>
            <a:r>
              <a:rPr lang="en-US" sz="1400" dirty="0"/>
              <a:t>– returns the User object of the logged in user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api.getSubject </a:t>
            </a:r>
            <a:r>
              <a:rPr lang="en-US" sz="1400" dirty="0"/>
              <a:t>– returns an array of User / Group objects that are the subject of this request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api.getEntitlement </a:t>
            </a:r>
            <a:r>
              <a:rPr lang="en-US" sz="1400" dirty="0"/>
              <a:t>– returns the permission object which this form is associated with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api.getLocale </a:t>
            </a:r>
            <a:r>
              <a:rPr lang="en-US" sz="1400" dirty="0"/>
              <a:t>– returns the current Locale of Identity Portal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 err="1"/>
              <a:t>api.prompt</a:t>
            </a:r>
            <a:r>
              <a:rPr lang="en-US" sz="1400" i="1" dirty="0"/>
              <a:t> </a:t>
            </a:r>
            <a:r>
              <a:rPr lang="en-US" sz="1400" dirty="0"/>
              <a:t>– displays a message dialog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 err="1"/>
              <a:t>api.server</a:t>
            </a:r>
            <a:r>
              <a:rPr lang="en-US" sz="1400" i="1" dirty="0"/>
              <a:t> </a:t>
            </a:r>
            <a:r>
              <a:rPr lang="en-US" sz="1400" dirty="0"/>
              <a:t>– triggers a Plugin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api.service </a:t>
            </a:r>
            <a:r>
              <a:rPr lang="en-US" sz="1400" dirty="0"/>
              <a:t>– triggers a Service Action</a:t>
            </a:r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91466D08-91FE-4A54-8AB9-BFEEF5EBF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2400" y="7866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6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Each handler associated with the property has a prop context</a:t>
            </a:r>
          </a:p>
          <a:p>
            <a:pPr algn="l" rtl="0"/>
            <a:r>
              <a:rPr lang="en-US" sz="1800" dirty="0"/>
              <a:t>The prop context is an object representing the property’s state and data</a:t>
            </a:r>
          </a:p>
          <a:p>
            <a:pPr algn="l" rtl="0"/>
            <a:r>
              <a:rPr lang="en-US" sz="1800" dirty="0"/>
              <a:t>It enables manipulating the property itself</a:t>
            </a:r>
          </a:p>
          <a:p>
            <a:pPr algn="l" rtl="0"/>
            <a:r>
              <a:rPr lang="en-US" sz="1800" dirty="0"/>
              <a:t>The “</a:t>
            </a:r>
            <a:r>
              <a:rPr lang="en-US" sz="1800" i="1" dirty="0"/>
              <a:t>api.getProp()</a:t>
            </a:r>
            <a:r>
              <a:rPr lang="en-US" sz="1800" dirty="0"/>
              <a:t>” method from the ‘api’ context returns prop context of another form property</a:t>
            </a:r>
          </a:p>
          <a:p>
            <a:pPr algn="l" rtl="0"/>
            <a:r>
              <a:rPr lang="en-US" sz="1800" dirty="0"/>
              <a:t>Properties can be referred by using their Reference Name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>
                <a:sym typeface="Arial"/>
              </a:rPr>
            </a:br>
            <a:r>
              <a:rPr lang="en-US" sz="2400">
                <a:sym typeface="Arial"/>
              </a:rPr>
              <a:t>Prop Context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3681B-4D2D-4724-8C99-201F55D1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85" y="830655"/>
            <a:ext cx="955115" cy="9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Attributes that change the property’s display configuration:</a:t>
            </a:r>
          </a:p>
          <a:p>
            <a:pPr lvl="1" algn="l" rtl="0"/>
            <a:r>
              <a:rPr lang="en-US" sz="1400" dirty="0" err="1"/>
              <a:t>prop.label</a:t>
            </a:r>
            <a:endParaRPr lang="en-US" sz="1400" dirty="0"/>
          </a:p>
          <a:p>
            <a:pPr lvl="1" algn="l" rtl="0"/>
            <a:r>
              <a:rPr lang="en-US" sz="1400" dirty="0"/>
              <a:t>prop.mandatory, </a:t>
            </a:r>
            <a:r>
              <a:rPr lang="en-US" sz="1400" dirty="0" err="1"/>
              <a:t>prop.readOnly</a:t>
            </a:r>
            <a:r>
              <a:rPr lang="en-US" sz="1400" dirty="0"/>
              <a:t>, prop.hidden </a:t>
            </a:r>
          </a:p>
          <a:p>
            <a:pPr algn="l" rtl="0"/>
            <a:r>
              <a:rPr lang="en-US" sz="1800" dirty="0"/>
              <a:t>Attributes that change the property’s value and state:</a:t>
            </a:r>
          </a:p>
          <a:p>
            <a:pPr lvl="1" algn="l" rtl="0"/>
            <a:r>
              <a:rPr lang="en-US" sz="1400" dirty="0"/>
              <a:t>prop.value / prop.values </a:t>
            </a:r>
          </a:p>
          <a:p>
            <a:pPr lvl="1" algn="l" rtl="0"/>
            <a:r>
              <a:rPr lang="en-US" sz="1400" dirty="0"/>
              <a:t>prop.options</a:t>
            </a:r>
          </a:p>
          <a:p>
            <a:pPr lvl="1" algn="l" rtl="0"/>
            <a:r>
              <a:rPr lang="en-US" sz="1400" dirty="0" err="1"/>
              <a:t>prop.message</a:t>
            </a:r>
            <a:endParaRPr lang="en-US" sz="1400" dirty="0"/>
          </a:p>
          <a:p>
            <a:pPr lvl="1" algn="l" rtl="0"/>
            <a:r>
              <a:rPr lang="en-US" sz="1400" dirty="0"/>
              <a:t>prop.errors</a:t>
            </a:r>
          </a:p>
          <a:p>
            <a:pPr algn="l" rtl="0"/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>
                <a:sym typeface="Arial"/>
              </a:rPr>
            </a:br>
            <a:r>
              <a:rPr lang="en-US" sz="2400">
                <a:sym typeface="Arial"/>
              </a:rPr>
              <a:t>Prop Context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D295D-0DEC-4507-8E19-42C9F58D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85" y="830655"/>
            <a:ext cx="955115" cy="9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Prop Context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E11E8-771D-41FA-9E62-042B1E4B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73" y="911124"/>
            <a:ext cx="4726806" cy="3834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7DD50C-F1AC-4B12-B143-48B6371B4175}"/>
              </a:ext>
            </a:extLst>
          </p:cNvPr>
          <p:cNvSpPr/>
          <p:nvPr/>
        </p:nvSpPr>
        <p:spPr>
          <a:xfrm>
            <a:off x="337288" y="2535964"/>
            <a:ext cx="2152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https://docops.ca.com/display/CIS142/Prop+Context</a:t>
            </a:r>
            <a:endParaRPr lang="he-IL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8813B4-09D6-4909-A9B2-77DE525D5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85" y="830655"/>
            <a:ext cx="955115" cy="9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4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1 – Handlers, API and Prop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35255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717598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2" y="1701123"/>
            <a:ext cx="7886700" cy="1089529"/>
          </a:xfrm>
        </p:spPr>
        <p:txBody>
          <a:bodyPr/>
          <a:lstStyle/>
          <a:p>
            <a:r>
              <a:rPr lang="en-US" dirty="0"/>
              <a:t>What Are Forms?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heart of requests in Identity Portal</a:t>
            </a:r>
          </a:p>
        </p:txBody>
      </p:sp>
    </p:spTree>
    <p:extLst>
      <p:ext uri="{BB962C8B-B14F-4D97-AF65-F5344CB8AC3E}">
        <p14:creationId xmlns:p14="http://schemas.microsoft.com/office/powerpoint/2010/main" val="5834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679444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703927"/>
            <a:ext cx="8313137" cy="2086725"/>
          </a:xfrm>
        </p:spPr>
        <p:txBody>
          <a:bodyPr/>
          <a:lstStyle/>
          <a:p>
            <a:r>
              <a:rPr lang="en-US" dirty="0"/>
              <a:t>Plugins and Service Actions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Asynchronous assistance from the backend</a:t>
            </a:r>
          </a:p>
        </p:txBody>
      </p:sp>
    </p:spTree>
    <p:extLst>
      <p:ext uri="{BB962C8B-B14F-4D97-AF65-F5344CB8AC3E}">
        <p14:creationId xmlns:p14="http://schemas.microsoft.com/office/powerpoint/2010/main" val="6027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Java or RhinoJS (server-side JavaScript) code executed on server side</a:t>
            </a:r>
          </a:p>
          <a:p>
            <a:pPr algn="l" rtl="0"/>
            <a:r>
              <a:rPr lang="en-US" sz="1800" dirty="0"/>
              <a:t>Triggered by forms handlers</a:t>
            </a:r>
          </a:p>
          <a:p>
            <a:pPr algn="l" rtl="0"/>
            <a:r>
              <a:rPr lang="en-US" sz="1800" dirty="0"/>
              <a:t>The FORM tab of the plugin configuration screen specifies the forms in which the plugin can be used</a:t>
            </a:r>
          </a:p>
          <a:p>
            <a:pPr algn="l" rtl="0"/>
            <a:r>
              <a:rPr lang="en-US" sz="1800" dirty="0"/>
              <a:t>Enrich the business logic of a form: </a:t>
            </a:r>
          </a:p>
          <a:p>
            <a:pPr lvl="1" algn="l" rtl="0"/>
            <a:r>
              <a:rPr lang="en-US" sz="1400" dirty="0"/>
              <a:t>Fetching available form prop values from external database or other resources</a:t>
            </a:r>
          </a:p>
          <a:p>
            <a:pPr lvl="1" algn="l" rtl="0"/>
            <a:r>
              <a:rPr lang="en-US" sz="1400" dirty="0"/>
              <a:t>Performing complex validation logic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850" y="735111"/>
            <a:ext cx="8699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8" y="1605061"/>
            <a:ext cx="8309655" cy="3043074"/>
          </a:xfrm>
        </p:spPr>
        <p:txBody>
          <a:bodyPr/>
          <a:lstStyle/>
          <a:p>
            <a:pPr algn="l" rtl="0"/>
            <a:r>
              <a:rPr lang="en-US" sz="1800" dirty="0"/>
              <a:t>Plugin calls are asynchronous, they generate HTTP requests </a:t>
            </a:r>
          </a:p>
          <a:p>
            <a:pPr algn="l" rtl="0"/>
            <a:r>
              <a:rPr lang="en-US" sz="1800" dirty="0"/>
              <a:t>Use “</a:t>
            </a:r>
            <a:r>
              <a:rPr lang="en-US" sz="1800" i="1" dirty="0" err="1"/>
              <a:t>api.server</a:t>
            </a:r>
            <a:r>
              <a:rPr lang="en-US" sz="1600" i="1" dirty="0"/>
              <a:t>([&lt;</a:t>
            </a:r>
            <a:r>
              <a:rPr lang="en-US" sz="1600" i="1" dirty="0" err="1"/>
              <a:t>plugin_name</a:t>
            </a:r>
            <a:r>
              <a:rPr lang="en-US" sz="1600" i="1" dirty="0"/>
              <a:t>&gt;, arg1, arg2 …]</a:t>
            </a:r>
            <a:r>
              <a:rPr lang="en-US" sz="1800" i="1" dirty="0"/>
              <a:t>)</a:t>
            </a:r>
            <a:r>
              <a:rPr lang="en-US" sz="1800" dirty="0"/>
              <a:t>” method to call a plugin:</a:t>
            </a:r>
          </a:p>
          <a:p>
            <a:pPr lvl="1" algn="l" rtl="0"/>
            <a:r>
              <a:rPr lang="en-US" sz="1400" dirty="0"/>
              <a:t>The method receives an array as its single argument</a:t>
            </a:r>
          </a:p>
          <a:p>
            <a:pPr lvl="1" algn="l" rtl="0"/>
            <a:r>
              <a:rPr lang="en-US" sz="1400" dirty="0"/>
              <a:t>First item in the array should be the name of the plugin</a:t>
            </a:r>
          </a:p>
          <a:p>
            <a:pPr lvl="1" algn="l" rtl="0"/>
            <a:r>
              <a:rPr lang="en-US" sz="1400" dirty="0"/>
              <a:t>The rest of the items in the array are arguments that can be passed to the plugin code </a:t>
            </a:r>
            <a:br>
              <a:rPr lang="en-US" sz="1400" dirty="0"/>
            </a:br>
            <a:r>
              <a:rPr lang="en-US" sz="1400" dirty="0"/>
              <a:t>from within the form context</a:t>
            </a:r>
          </a:p>
          <a:p>
            <a:pPr lvl="1" algn="l" rtl="0"/>
            <a:r>
              <a:rPr lang="en-US" sz="1400" dirty="0"/>
              <a:t>Append a ‘.then()’ function to the ‘api.server’ call to handle the response.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</a:t>
            </a:r>
            <a:endParaRPr lang="en-US" sz="2800" dirty="0"/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7A00E929-C86F-476F-8203-5C1F5D0B8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850" y="735111"/>
            <a:ext cx="8699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8" y="1605061"/>
            <a:ext cx="8309655" cy="3043074"/>
          </a:xfrm>
        </p:spPr>
        <p:txBody>
          <a:bodyPr/>
          <a:lstStyle/>
          <a:p>
            <a:pPr algn="l" rtl="0"/>
            <a:r>
              <a:rPr lang="en-US" sz="1800" dirty="0"/>
              <a:t>‘api.server’ method returns a Promise – when the response is ready, its content will be accessible in the code inside the ‘then()’ function.</a:t>
            </a:r>
          </a:p>
          <a:p>
            <a:pPr algn="l" rtl="0"/>
            <a:r>
              <a:rPr lang="en-US" sz="1800" dirty="0"/>
              <a:t>The response is an object of the following form:</a:t>
            </a:r>
            <a:br>
              <a:rPr lang="en-US" sz="1800" dirty="0"/>
            </a:br>
            <a:r>
              <a:rPr lang="en-US" sz="1400" i="1" dirty="0"/>
              <a:t>{ “</a:t>
            </a:r>
            <a:r>
              <a:rPr lang="en-US" sz="1400" i="1" dirty="0" err="1"/>
              <a:t>returnValue</a:t>
            </a:r>
            <a:r>
              <a:rPr lang="en-US" sz="1400" i="1" dirty="0"/>
              <a:t>”: &lt;the-return-value-from-the-plugin&gt; }</a:t>
            </a:r>
            <a:endParaRPr lang="en-US" sz="1600" dirty="0"/>
          </a:p>
          <a:p>
            <a:pPr algn="l" rtl="0"/>
            <a:r>
              <a:rPr lang="en-US" sz="1800" dirty="0"/>
              <a:t>Remember that Validation handlers should return a boolean value. </a:t>
            </a:r>
            <a:br>
              <a:rPr lang="en-US" sz="1800" dirty="0"/>
            </a:br>
            <a:r>
              <a:rPr lang="en-US" sz="1800" dirty="0"/>
              <a:t>When using plugin in a Validation handler, avoid asynchronous problems by using the ‘return’ keyword, returning the call of ‘</a:t>
            </a:r>
            <a:r>
              <a:rPr lang="en-US" sz="1800" i="1" dirty="0"/>
              <a:t>api.server</a:t>
            </a:r>
            <a:r>
              <a:rPr lang="en-US" sz="1800" dirty="0"/>
              <a:t>’. </a:t>
            </a:r>
          </a:p>
          <a:p>
            <a:pPr marL="0" indent="0" algn="l" rtl="0">
              <a:buNone/>
            </a:pPr>
            <a:endParaRPr lang="en-US" sz="1800" dirty="0"/>
          </a:p>
          <a:p>
            <a:pPr algn="l" rtl="0"/>
            <a:endParaRPr lang="en-US" sz="1800" dirty="0"/>
          </a:p>
          <a:p>
            <a:pPr marL="0" indent="0" algn="l" rtl="0">
              <a:buNone/>
            </a:pPr>
            <a:endParaRPr lang="en-US" sz="1800" dirty="0"/>
          </a:p>
          <a:p>
            <a:pPr algn="l" rtl="0"/>
            <a:endParaRPr lang="en-US" sz="1800" dirty="0"/>
          </a:p>
          <a:p>
            <a:pPr algn="l" rtl="0"/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</a:t>
            </a:r>
            <a:endParaRPr lang="en-US" sz="2800" dirty="0"/>
          </a:p>
        </p:txBody>
      </p:sp>
      <p:pic>
        <p:nvPicPr>
          <p:cNvPr id="8" name="Graphic 7" descr="Satellite dish">
            <a:extLst>
              <a:ext uri="{FF2B5EF4-FFF2-40B4-BE49-F238E27FC236}">
                <a16:creationId xmlns:a16="http://schemas.microsoft.com/office/drawing/2014/main" id="{66FDD4F9-92C3-41B5-A951-360DF590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6850" y="735111"/>
            <a:ext cx="869950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RhinoJS Plugin is a server-side JavaScript code</a:t>
            </a:r>
          </a:p>
          <a:p>
            <a:pPr algn="l" rtl="0"/>
            <a:r>
              <a:rPr lang="en-US" sz="1800" dirty="0"/>
              <a:t>It allows you to import Java classes and use them in the plugin code</a:t>
            </a:r>
          </a:p>
          <a:p>
            <a:pPr algn="l" rtl="0"/>
            <a:r>
              <a:rPr lang="en-US" sz="1800" dirty="0"/>
              <a:t>The code is written in the plugin configuration screen</a:t>
            </a:r>
          </a:p>
          <a:p>
            <a:pPr algn="l" rtl="0"/>
            <a:r>
              <a:rPr lang="en-US" sz="1800" dirty="0"/>
              <a:t>Changes in the code of the plugin will be effected immediately</a:t>
            </a:r>
          </a:p>
          <a:p>
            <a:pPr algn="l" rtl="0"/>
            <a:r>
              <a:rPr lang="en-US" sz="1800" dirty="0"/>
              <a:t>The JavaScript function must have the same name as the plugin name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RhinoJS (Javascript)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EAE87-4E5C-4D3B-AB02-E32E8DE0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98406" y="812094"/>
            <a:ext cx="1188394" cy="78037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724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68191"/>
            <a:ext cx="8124885" cy="3043074"/>
          </a:xfrm>
        </p:spPr>
        <p:txBody>
          <a:bodyPr/>
          <a:lstStyle/>
          <a:p>
            <a:pPr algn="l" rtl="0"/>
            <a:r>
              <a:rPr lang="en-US" sz="1800" dirty="0"/>
              <a:t>Java class(</a:t>
            </a:r>
            <a:r>
              <a:rPr lang="en-US" sz="1800" dirty="0" err="1"/>
              <a:t>es</a:t>
            </a:r>
            <a:r>
              <a:rPr lang="en-US" sz="1800" dirty="0"/>
              <a:t>) deployed on the server in the Plugins directory.</a:t>
            </a:r>
          </a:p>
          <a:p>
            <a:pPr algn="l" rtl="0"/>
            <a:r>
              <a:rPr lang="en-US" sz="1800" dirty="0"/>
              <a:t>Configure the path of the Plugins directory in ‘General Configuration’	screen</a:t>
            </a:r>
          </a:p>
          <a:p>
            <a:pPr algn="l" rtl="0"/>
            <a:r>
              <a:rPr lang="en-US" sz="1800" dirty="0"/>
              <a:t>The Java plugins are loaded on the server startup</a:t>
            </a:r>
          </a:p>
          <a:p>
            <a:pPr algn="l" rtl="0"/>
            <a:r>
              <a:rPr lang="en-US" sz="1800" dirty="0"/>
              <a:t>Use the URL </a:t>
            </a:r>
            <a:r>
              <a:rPr lang="en-US" sz="1600" i="1" dirty="0"/>
              <a:t>&lt;Identity_Portal_url</a:t>
            </a:r>
            <a:r>
              <a:rPr lang="en-US" sz="1600" i="1"/>
              <a:t>&gt;/sigma/rest</a:t>
            </a:r>
            <a:r>
              <a:rPr lang="en-US" sz="1600" i="1" dirty="0"/>
              <a:t>/admin/plugins/refresh </a:t>
            </a:r>
            <a:r>
              <a:rPr lang="en-US" sz="1800" dirty="0"/>
              <a:t>to load new plugins without restarting the server</a:t>
            </a:r>
          </a:p>
          <a:p>
            <a:pPr algn="l" rtl="0"/>
            <a:r>
              <a:rPr lang="en-US" sz="1800" dirty="0"/>
              <a:t>In cluster configuration, the plugin classes should be deployed on all nodes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Java</a:t>
            </a:r>
            <a:endParaRPr lang="en-US" sz="2800" dirty="0"/>
          </a:p>
        </p:txBody>
      </p:sp>
      <p:pic>
        <p:nvPicPr>
          <p:cNvPr id="9" name="Graphic 8" descr="Coffee">
            <a:extLst>
              <a:ext uri="{FF2B5EF4-FFF2-40B4-BE49-F238E27FC236}">
                <a16:creationId xmlns:a16="http://schemas.microsoft.com/office/drawing/2014/main" id="{92FEEFA2-3B20-4543-970C-F9D39326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050" y="694387"/>
            <a:ext cx="873804" cy="8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68191"/>
            <a:ext cx="7940116" cy="3043074"/>
          </a:xfrm>
        </p:spPr>
        <p:txBody>
          <a:bodyPr/>
          <a:lstStyle/>
          <a:p>
            <a:pPr algn="l" rtl="0"/>
            <a:r>
              <a:rPr lang="en-US" sz="1800" dirty="0"/>
              <a:t>The Java class plugin needs to extend the </a:t>
            </a:r>
            <a:r>
              <a:rPr lang="en-US" sz="1800" dirty="0" err="1"/>
              <a:t>BasePlugin</a:t>
            </a:r>
            <a:r>
              <a:rPr lang="en-US" sz="1800" dirty="0"/>
              <a:t> class</a:t>
            </a:r>
          </a:p>
          <a:p>
            <a:pPr algn="l" rtl="0"/>
            <a:r>
              <a:rPr lang="en-US" sz="1800" dirty="0"/>
              <a:t>The class must have a function that will serve as the execution start point</a:t>
            </a:r>
          </a:p>
          <a:p>
            <a:pPr algn="l" rtl="0"/>
            <a:r>
              <a:rPr lang="en-US" sz="1800" dirty="0"/>
              <a:t>This function must have the “</a:t>
            </a:r>
            <a:r>
              <a:rPr lang="en-US" sz="1800" i="1" dirty="0"/>
              <a:t>@</a:t>
            </a:r>
            <a:r>
              <a:rPr lang="en-US" sz="1800" i="1" dirty="0" err="1"/>
              <a:t>ExportedServerFunction</a:t>
            </a:r>
            <a:r>
              <a:rPr lang="en-US" sz="1800" dirty="0"/>
              <a:t>”</a:t>
            </a:r>
            <a:r>
              <a:rPr lang="en-US" dirty="0"/>
              <a:t> </a:t>
            </a:r>
            <a:r>
              <a:rPr lang="en-US" sz="1800" dirty="0"/>
              <a:t>annotation</a:t>
            </a:r>
          </a:p>
          <a:p>
            <a:pPr algn="l" rtl="0"/>
            <a:r>
              <a:rPr lang="en-US" sz="1800" dirty="0"/>
              <a:t>This function can return any type of object and receive any type of arguments in correspondence to the arguments passed to it by the form handler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Java</a:t>
            </a:r>
            <a:endParaRPr lang="en-US" sz="2800" dirty="0"/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29DB3B70-380B-4BA7-A7E3-4C13E1030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050" y="694387"/>
            <a:ext cx="873804" cy="8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68191"/>
            <a:ext cx="8124885" cy="3043074"/>
          </a:xfrm>
        </p:spPr>
        <p:txBody>
          <a:bodyPr/>
          <a:lstStyle/>
          <a:p>
            <a:pPr algn="l" rtl="0"/>
            <a:r>
              <a:rPr lang="en-US" sz="1800" dirty="0"/>
              <a:t>Java plugin can have Initialization Parameters, which are key-value pairs defined in the INIT PARAMS tab of the plugin configuration </a:t>
            </a:r>
          </a:p>
          <a:p>
            <a:pPr algn="l" rtl="0"/>
            <a:r>
              <a:rPr lang="en-US" sz="1800" dirty="0"/>
              <a:t>These parameters can be fetched in the code using the “</a:t>
            </a:r>
            <a:r>
              <a:rPr lang="en-US" sz="1800" i="1" dirty="0" err="1"/>
              <a:t>getInitParamValues</a:t>
            </a:r>
            <a:r>
              <a:rPr lang="en-US" sz="1800" i="1" dirty="0"/>
              <a:t>(String key)</a:t>
            </a:r>
            <a:r>
              <a:rPr lang="en-US" sz="1800" dirty="0"/>
              <a:t>” function</a:t>
            </a:r>
          </a:p>
          <a:p>
            <a:pPr algn="l" rtl="0"/>
            <a:r>
              <a:rPr lang="en-US" sz="1800" dirty="0"/>
              <a:t>Use the “</a:t>
            </a:r>
            <a:r>
              <a:rPr lang="en-US" sz="1800" i="1" dirty="0" err="1"/>
              <a:t>initPlugin</a:t>
            </a:r>
            <a:r>
              <a:rPr lang="en-US" sz="1800" dirty="0"/>
              <a:t>” method to perform initialization actions, it will be triggered every time the plugin is initiated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Java</a:t>
            </a:r>
            <a:endParaRPr lang="en-US" sz="2800" dirty="0"/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0CED8F25-3B9F-4915-B3BA-0825C75E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050" y="694387"/>
            <a:ext cx="873804" cy="8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2 – Plugins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24100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12435"/>
            <a:ext cx="8124885" cy="3043074"/>
          </a:xfrm>
        </p:spPr>
        <p:txBody>
          <a:bodyPr/>
          <a:lstStyle/>
          <a:p>
            <a:pPr algn="l" rtl="0"/>
            <a:r>
              <a:rPr lang="en-US" sz="1800" dirty="0"/>
              <a:t>Service actions can be referred to as internal service tasks</a:t>
            </a:r>
          </a:p>
          <a:p>
            <a:pPr algn="l" rtl="0"/>
            <a:r>
              <a:rPr lang="en-US" sz="1800" dirty="0"/>
              <a:t>They are very similar to module actions, but are not visible to the end user</a:t>
            </a:r>
          </a:p>
          <a:p>
            <a:pPr algn="l" rtl="0"/>
            <a:r>
              <a:rPr lang="en-US" sz="1800" dirty="0"/>
              <a:t>Same as with module actions, a service action is linked to a from</a:t>
            </a:r>
          </a:p>
          <a:p>
            <a:pPr algn="l" rtl="0"/>
            <a:r>
              <a:rPr lang="en-US" sz="1800" dirty="0"/>
              <a:t>The service action fetches the initialization data from the form it uses, which in turn retrieves information from the task it is linked to</a:t>
            </a:r>
          </a:p>
          <a:p>
            <a:pPr algn="l" rtl="0"/>
            <a:r>
              <a:rPr lang="en-US" sz="1800" dirty="0"/>
              <a:t>The scope of the service action is inherited from the admin task scope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Service Actions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513" y="287119"/>
            <a:ext cx="2514171" cy="2913281"/>
          </a:xfrm>
        </p:spPr>
        <p:txBody>
          <a:bodyPr/>
          <a:lstStyle/>
          <a:p>
            <a:r>
              <a:rPr lang="en-US" dirty="0"/>
              <a:t>Forms are what the </a:t>
            </a:r>
            <a:r>
              <a:rPr lang="en-US" dirty="0">
                <a:solidFill>
                  <a:schemeClr val="accent1"/>
                </a:solidFill>
              </a:rPr>
              <a:t>end users see </a:t>
            </a:r>
            <a:r>
              <a:rPr lang="en-US" dirty="0"/>
              <a:t>when they submit requests in Identity</a:t>
            </a:r>
            <a:br>
              <a:rPr lang="en-US" dirty="0"/>
            </a:br>
            <a:r>
              <a:rPr lang="en-US" dirty="0"/>
              <a:t>Portal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20B60-7B37-47F7-A415-1240E14C4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9608B-5EF3-4929-B5A5-825E95A5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9084">
            <a:off x="2130314" y="3111247"/>
            <a:ext cx="4233576" cy="2029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23701-454A-43D8-AE8A-43CBFAC7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50" y="287119"/>
            <a:ext cx="5614504" cy="3088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25400" dist="254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73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Service Actions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20B1F43-DD80-43D9-8CDB-A237A265E41B}"/>
              </a:ext>
            </a:extLst>
          </p:cNvPr>
          <p:cNvSpPr txBox="1">
            <a:spLocks/>
          </p:cNvSpPr>
          <p:nvPr/>
        </p:nvSpPr>
        <p:spPr>
          <a:xfrm>
            <a:off x="457199" y="1612435"/>
            <a:ext cx="8124885" cy="30430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r" defTabSz="457200" rtl="1" eaLnBrk="1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r" defTabSz="457200" rtl="1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Instead of being triggered by the user, a service action is initiated by another form’s handler when using the ‘api.service’ method.</a:t>
            </a:r>
          </a:p>
          <a:p>
            <a:pPr algn="l" rtl="0"/>
            <a:r>
              <a:rPr lang="en-US" sz="1800" dirty="0"/>
              <a:t>Thus, by using a service action you can initiate another task asynchronously in the backend and use the data it exposes</a:t>
            </a:r>
          </a:p>
          <a:p>
            <a:pPr algn="l" rtl="0"/>
            <a:r>
              <a:rPr lang="en-US" sz="1800" dirty="0"/>
              <a:t>It is useful when there is a business logic in the backend system which you need to fetch its result into a form</a:t>
            </a:r>
          </a:p>
          <a:p>
            <a:pPr marL="0" indent="0" algn="l" rtl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61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Service Actions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20B1F43-DD80-43D9-8CDB-A237A265E41B}"/>
              </a:ext>
            </a:extLst>
          </p:cNvPr>
          <p:cNvSpPr txBox="1">
            <a:spLocks/>
          </p:cNvSpPr>
          <p:nvPr/>
        </p:nvSpPr>
        <p:spPr>
          <a:xfrm>
            <a:off x="457199" y="1612435"/>
            <a:ext cx="8124885" cy="30430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r" defTabSz="457200" rtl="1" eaLnBrk="1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r" defTabSz="457200" rtl="1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The ‘</a:t>
            </a:r>
            <a:r>
              <a:rPr lang="en-US" sz="1800" i="1" dirty="0"/>
              <a:t>api.service</a:t>
            </a:r>
            <a:r>
              <a:rPr lang="en-US" sz="1800" dirty="0"/>
              <a:t>’ is asynchronous and </a:t>
            </a:r>
            <a:br>
              <a:rPr lang="en-US" sz="1800" dirty="0"/>
            </a:br>
            <a:r>
              <a:rPr lang="en-US" sz="1800" dirty="0"/>
              <a:t>returns a Promise</a:t>
            </a:r>
          </a:p>
          <a:p>
            <a:pPr algn="l" rtl="0"/>
            <a:r>
              <a:rPr lang="en-US" sz="1800" dirty="0"/>
              <a:t>The response contains all the properties </a:t>
            </a:r>
            <a:br>
              <a:rPr lang="en-US" sz="1800" dirty="0"/>
            </a:br>
            <a:r>
              <a:rPr lang="en-US" sz="1800" dirty="0"/>
              <a:t>that were defined in the service action form </a:t>
            </a:r>
            <a:br>
              <a:rPr lang="en-US" sz="1800" dirty="0"/>
            </a:br>
            <a:r>
              <a:rPr lang="en-US" sz="1800" dirty="0"/>
              <a:t>and their initialization values</a:t>
            </a:r>
          </a:p>
          <a:p>
            <a:pPr algn="l" rtl="0"/>
            <a:r>
              <a:rPr lang="en-US" sz="1800" dirty="0"/>
              <a:t>The function signature is: </a:t>
            </a:r>
            <a:br>
              <a:rPr lang="en-US" sz="1800" dirty="0"/>
            </a:br>
            <a:r>
              <a:rPr lang="en-US" sz="1800" dirty="0"/>
              <a:t>“</a:t>
            </a:r>
            <a:r>
              <a:rPr lang="en-US" sz="1400" i="1" dirty="0"/>
              <a:t>api.service('&lt;service-action-name&gt;', '&lt;object id&gt;', &lt;init values&gt;)”</a:t>
            </a:r>
            <a:endParaRPr lang="en-US" sz="1800" i="1" dirty="0"/>
          </a:p>
          <a:p>
            <a:pPr algn="l" rtl="0"/>
            <a:endParaRPr lang="en-US" sz="1400" dirty="0"/>
          </a:p>
          <a:p>
            <a:pPr marL="0" indent="0" algn="l" rtl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B9B0A-D17A-4597-A511-96B887ED6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58" y="1612435"/>
            <a:ext cx="2828557" cy="25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3 – Service 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4433885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1701123"/>
            <a:ext cx="8313137" cy="10895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 hopefully also answers</a:t>
            </a:r>
          </a:p>
        </p:txBody>
      </p:sp>
    </p:spTree>
    <p:extLst>
      <p:ext uri="{BB962C8B-B14F-4D97-AF65-F5344CB8AC3E}">
        <p14:creationId xmlns:p14="http://schemas.microsoft.com/office/powerpoint/2010/main" val="235105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Sr Software Engineer	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David.Franco@ca.com</a:t>
            </a:r>
            <a:r>
              <a:rPr lang="en-US" dirty="0"/>
              <a:t>		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David Franco	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59" y="2007095"/>
            <a:ext cx="8167461" cy="840230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298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What Are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Submitting information to the backend system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85605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Forms encapsulate the tasks that are executed in the backend system</a:t>
            </a:r>
          </a:p>
          <a:p>
            <a:pPr algn="l" rtl="0"/>
            <a:r>
              <a:rPr lang="en-US" sz="1800" dirty="0"/>
              <a:t>Form properties can be mapped to users attributes</a:t>
            </a:r>
          </a:p>
          <a:p>
            <a:pPr algn="l" rtl="0"/>
            <a:r>
              <a:rPr lang="en-US" sz="1800" dirty="0"/>
              <a:t>Contain various types of data or remain empty so they just trigger tasks</a:t>
            </a:r>
          </a:p>
          <a:p>
            <a:pPr algn="l" rtl="0"/>
            <a:r>
              <a:rPr lang="en-US" sz="1800" dirty="0"/>
              <a:t>Include the information the user submits in requests and save it for auditing</a:t>
            </a:r>
          </a:p>
          <a:p>
            <a:pPr algn="l" rtl="0"/>
            <a:r>
              <a:rPr lang="en-US" sz="1800" dirty="0"/>
              <a:t>Expose existing information for viewing</a:t>
            </a:r>
          </a:p>
        </p:txBody>
      </p:sp>
    </p:spTree>
    <p:extLst>
      <p:ext uri="{BB962C8B-B14F-4D97-AF65-F5344CB8AC3E}">
        <p14:creationId xmlns:p14="http://schemas.microsoft.com/office/powerpoint/2010/main" val="12860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779774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2" y="703927"/>
            <a:ext cx="7886700" cy="2086725"/>
          </a:xfrm>
        </p:spPr>
        <p:txBody>
          <a:bodyPr/>
          <a:lstStyle/>
          <a:p>
            <a:r>
              <a:rPr lang="en-US" dirty="0"/>
              <a:t>Where Do We See Forms in IDP?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818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forms are everywhere, even now in this very room</a:t>
            </a:r>
          </a:p>
        </p:txBody>
      </p:sp>
    </p:spTree>
    <p:extLst>
      <p:ext uri="{BB962C8B-B14F-4D97-AF65-F5344CB8AC3E}">
        <p14:creationId xmlns:p14="http://schemas.microsoft.com/office/powerpoint/2010/main" val="33676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Almost everywhere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03055"/>
            <a:ext cx="8140701" cy="3150082"/>
          </a:xfrm>
        </p:spPr>
        <p:txBody>
          <a:bodyPr/>
          <a:lstStyle/>
          <a:p>
            <a:pPr algn="l" rtl="0"/>
            <a:r>
              <a:rPr lang="en-US" sz="1800" dirty="0"/>
              <a:t>Forms are configured in the Identity Portal Admin UI under the Elements tab</a:t>
            </a:r>
          </a:p>
          <a:p>
            <a:pPr algn="l" rtl="0"/>
            <a:r>
              <a:rPr lang="en-US" sz="1800" dirty="0"/>
              <a:t>The end users use forms when submitting an access request or a module action, e.g. Create User, Modify Group, etc.</a:t>
            </a:r>
          </a:p>
          <a:p>
            <a:pPr algn="l" rtl="0"/>
            <a:r>
              <a:rPr lang="en-US" sz="1800" dirty="0"/>
              <a:t>The information submitted in the request via the form will be visible in My Requests screen and also in Tasks screen when an approval is triggered</a:t>
            </a:r>
          </a:p>
          <a:p>
            <a:pPr algn="l" rtl="0"/>
            <a:r>
              <a:rPr lang="en-US" sz="1800" dirty="0"/>
              <a:t>User can save a Draft of the request and its form(s)</a:t>
            </a:r>
          </a:p>
        </p:txBody>
      </p:sp>
    </p:spTree>
    <p:extLst>
      <p:ext uri="{BB962C8B-B14F-4D97-AF65-F5344CB8AC3E}">
        <p14:creationId xmlns:p14="http://schemas.microsoft.com/office/powerpoint/2010/main" val="18834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Access Request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66C8D64-A1EA-4804-A636-3A5E5E2F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20241"/>
            <a:ext cx="7213600" cy="3490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3035695" y="2274275"/>
            <a:ext cx="2717405" cy="919775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23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D9AFF0E-4C4C-426C-81AA-73341F321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28794"/>
            <a:ext cx="7200900" cy="34709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2318145" y="1925025"/>
            <a:ext cx="5219305" cy="2456475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Module Action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itle and Content white 16x9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B51160C4-0FB0-42E7-BEA5-2329B24C390F}"/>
    </a:ext>
  </a:extLst>
</a:theme>
</file>

<file path=ppt/theme/theme2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3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4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2672</TotalTime>
  <Words>1531</Words>
  <Application>Microsoft Office PowerPoint</Application>
  <PresentationFormat>On-screen Show (16:9)</PresentationFormat>
  <Paragraphs>223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 Unicode MS</vt:lpstr>
      <vt:lpstr>Arial</vt:lpstr>
      <vt:lpstr>Calibri</vt:lpstr>
      <vt:lpstr>Wingdings</vt:lpstr>
      <vt:lpstr>Title and Content white 16x9</vt:lpstr>
      <vt:lpstr>Corp and Event Divider</vt:lpstr>
      <vt:lpstr>Title and Content MASTER - dark</vt:lpstr>
      <vt:lpstr>Corp and Event Divider dark</vt:lpstr>
      <vt:lpstr>Identity Portal Forms</vt:lpstr>
      <vt:lpstr>Agenda</vt:lpstr>
      <vt:lpstr>What Are Forms?</vt:lpstr>
      <vt:lpstr>Forms are what the end users see when they submit requests in Identity Portal</vt:lpstr>
      <vt:lpstr>What Are Forms? Submitting information to the backend system</vt:lpstr>
      <vt:lpstr>Where Do We See Forms in IDP?</vt:lpstr>
      <vt:lpstr>Where Do We See Forms? Almost everywhere</vt:lpstr>
      <vt:lpstr>Where Do We See Forms? Access Request</vt:lpstr>
      <vt:lpstr>Where Do We See Forms? Module Action</vt:lpstr>
      <vt:lpstr>Where Do We See Forms? My Requests</vt:lpstr>
      <vt:lpstr>Where Do We See Forms? Approval Tasks – Request Information</vt:lpstr>
      <vt:lpstr>Where Do We See Forms? Approval Tasks – Process Information</vt:lpstr>
      <vt:lpstr>Where Do We See Forms? Self Registration</vt:lpstr>
      <vt:lpstr>Form Properties, Types and Options</vt:lpstr>
      <vt:lpstr>Form Properties, Types and Options Property General Configuration</vt:lpstr>
      <vt:lpstr>Form Properties, Types and Options Property General Configuration</vt:lpstr>
      <vt:lpstr>Form Properties, Types and Options Property General Configuration</vt:lpstr>
      <vt:lpstr>Form Properties, Types and Options Property General Configuration</vt:lpstr>
      <vt:lpstr>Form Properties, Types and Options Display types</vt:lpstr>
      <vt:lpstr>Form Properties, Types and Options Server types</vt:lpstr>
      <vt:lpstr>Handlers and API / Prop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Handlers and API / Prop Context Prop Context</vt:lpstr>
      <vt:lpstr>PowerPoint Presentation</vt:lpstr>
      <vt:lpstr>Plugins and Service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177</cp:revision>
  <dcterms:created xsi:type="dcterms:W3CDTF">2018-07-25T12:59:34Z</dcterms:created>
  <dcterms:modified xsi:type="dcterms:W3CDTF">2018-08-04T09:03:17Z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